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5"/>
  </p:notesMasterIdLst>
  <p:sldIdLst>
    <p:sldId id="256" r:id="rId2"/>
    <p:sldId id="259" r:id="rId3"/>
    <p:sldId id="304" r:id="rId4"/>
    <p:sldId id="262" r:id="rId5"/>
    <p:sldId id="306" r:id="rId6"/>
    <p:sldId id="268" r:id="rId7"/>
    <p:sldId id="269" r:id="rId8"/>
    <p:sldId id="270" r:id="rId9"/>
    <p:sldId id="272" r:id="rId10"/>
    <p:sldId id="273" r:id="rId11"/>
    <p:sldId id="274" r:id="rId12"/>
    <p:sldId id="275" r:id="rId13"/>
    <p:sldId id="276" r:id="rId14"/>
    <p:sldId id="312" r:id="rId15"/>
    <p:sldId id="313" r:id="rId16"/>
    <p:sldId id="277" r:id="rId17"/>
    <p:sldId id="307" r:id="rId18"/>
    <p:sldId id="279" r:id="rId19"/>
    <p:sldId id="280" r:id="rId20"/>
    <p:sldId id="281" r:id="rId21"/>
    <p:sldId id="282" r:id="rId22"/>
    <p:sldId id="283" r:id="rId23"/>
    <p:sldId id="284" r:id="rId24"/>
    <p:sldId id="314" r:id="rId25"/>
    <p:sldId id="315" r:id="rId26"/>
    <p:sldId id="317" r:id="rId27"/>
    <p:sldId id="316" r:id="rId28"/>
    <p:sldId id="318" r:id="rId29"/>
    <p:sldId id="319" r:id="rId30"/>
    <p:sldId id="308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309" r:id="rId45"/>
    <p:sldId id="328" r:id="rId46"/>
    <p:sldId id="334" r:id="rId47"/>
    <p:sldId id="329" r:id="rId48"/>
    <p:sldId id="330" r:id="rId49"/>
    <p:sldId id="335" r:id="rId50"/>
    <p:sldId id="333" r:id="rId51"/>
    <p:sldId id="324" r:id="rId52"/>
    <p:sldId id="302" r:id="rId53"/>
    <p:sldId id="323" r:id="rId54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66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1079" autoAdjust="0"/>
  </p:normalViewPr>
  <p:slideViewPr>
    <p:cSldViewPr snapToGrid="0" snapToObjects="1">
      <p:cViewPr varScale="1">
        <p:scale>
          <a:sx n="102" d="100"/>
          <a:sy n="102" d="100"/>
        </p:scale>
        <p:origin x="180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-7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6B8FED3-42A5-488D-ABC7-CC9878B4F230}" type="datetimeFigureOut">
              <a:rPr lang="en-US" smtClean="0"/>
              <a:t>9/18/2017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F3C278-C5C8-4141-B4C9-0F4F11513E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588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573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854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6960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61308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91854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8671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517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9F3C278-C5C8-4141-B4C9-0F4F11513EDB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11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 anchor="b"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-1" y="6572251"/>
            <a:ext cx="657013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40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400" baseline="0" dirty="0" smtClean="0">
                <a:latin typeface="Arial" pitchFamily="34" charset="0"/>
              </a:rPr>
              <a:t> noted</a:t>
            </a:r>
            <a:endParaRPr lang="en-US" altLang="en-US" sz="140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2793184"/>
      </p:ext>
    </p:extLst>
  </p:cSld>
  <p:clrMapOvr>
    <a:masterClrMapping/>
  </p:clrMapOvr>
  <p:timing>
    <p:tnLst>
      <p:par>
        <p:cTn id="1" dur="indefinite" restart="never" nodeType="tmRoot"/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832186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75186"/>
            <a:ext cx="8229600" cy="4517689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extBox 4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l"/>
            <a:r>
              <a:rPr lang="en-US" altLang="en-US" sz="1050" dirty="0" smtClean="0">
                <a:latin typeface="Arial" pitchFamily="34" charset="0"/>
              </a:rPr>
              <a:t>All materials copyright UMBC and Dr. Katherine Gibson unless otherwise</a:t>
            </a:r>
            <a:r>
              <a:rPr lang="en-US" altLang="en-US" sz="1050" baseline="0" dirty="0" smtClean="0">
                <a:latin typeface="Arial" pitchFamily="34" charset="0"/>
              </a:rPr>
              <a:t> noted</a:t>
            </a:r>
            <a:endParaRPr lang="en-US" altLang="en-US" sz="1050" dirty="0"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17500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0" y="6492875"/>
            <a:ext cx="5672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5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457200" y="6596390"/>
            <a:ext cx="6002865" cy="261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050" dirty="0" smtClean="0">
                <a:solidFill>
                  <a:prstClr val="black"/>
                </a:solidFill>
                <a:latin typeface="Arial" pitchFamily="34" charset="0"/>
              </a:rPr>
              <a:t>All materials copyright UMBC and Dr. Katherine Gibson unless otherwise noted</a:t>
            </a:r>
            <a:endParaRPr lang="en-US" altLang="en-US" sz="1050" dirty="0">
              <a:solidFill>
                <a:prstClr val="black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31055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emf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831850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974850"/>
            <a:ext cx="8229600" cy="451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6569075"/>
            <a:ext cx="9144000" cy="288925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0" y="0"/>
            <a:ext cx="9144000" cy="831850"/>
          </a:xfrm>
          <a:prstGeom prst="rect">
            <a:avLst/>
          </a:prstGeom>
          <a:solidFill>
            <a:schemeClr val="tx1"/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pic>
        <p:nvPicPr>
          <p:cNvPr id="1030" name="Picture 9" descr="UMBClogo_offset_cmyk-W.eps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275" y="127000"/>
            <a:ext cx="3316288" cy="60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0" y="6492875"/>
            <a:ext cx="668867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2200" b="1"/>
            </a:lvl1pPr>
          </a:lstStyle>
          <a:p>
            <a:fld id="{D9BA9C6D-FA02-438E-B37E-110BEE5292AE}" type="slidenum">
              <a:rPr lang="en-US" altLang="en-US" smtClean="0"/>
              <a:pPr/>
              <a:t>‹#›</a:t>
            </a:fld>
            <a:endParaRPr lang="en-US" altLang="en-US"/>
          </a:p>
        </p:txBody>
      </p:sp>
      <p:sp>
        <p:nvSpPr>
          <p:cNvPr id="11" name="TextBox 10"/>
          <p:cNvSpPr txBox="1">
            <a:spLocks noChangeArrowheads="1"/>
          </p:cNvSpPr>
          <p:nvPr userDrawn="1"/>
        </p:nvSpPr>
        <p:spPr bwMode="auto">
          <a:xfrm>
            <a:off x="7317318" y="6575956"/>
            <a:ext cx="1822450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pitchFamily="34" charset="-128"/>
              </a:defRPr>
            </a:lvl9pPr>
          </a:lstStyle>
          <a:p>
            <a:pPr algn="r"/>
            <a:r>
              <a:rPr lang="en-US" altLang="en-US" sz="1400" dirty="0">
                <a:latin typeface="Arial" pitchFamily="34" charset="0"/>
              </a:rPr>
              <a:t>www.umbc.edu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72" r:id="rId2"/>
    <p:sldLayoutId id="2147483673" r:id="rId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34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ＭＳ Ｐゴシック" pitchFamily="34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wmf"/><Relationship Id="rId4" Type="http://schemas.openxmlformats.org/officeDocument/2006/relationships/oleObject" Target="../embeddings/oleObject1.bin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93988"/>
            <a:ext cx="7772400" cy="1470025"/>
          </a:xfrm>
        </p:spPr>
        <p:txBody>
          <a:bodyPr/>
          <a:lstStyle/>
          <a:p>
            <a:r>
              <a:rPr lang="en-US" altLang="en-US" dirty="0" smtClean="0"/>
              <a:t>CMSC 201</a:t>
            </a:r>
            <a:r>
              <a:rPr lang="en-US" altLang="en-US" dirty="0"/>
              <a:t/>
            </a:r>
            <a:br>
              <a:rPr lang="en-US" altLang="en-US" dirty="0"/>
            </a:br>
            <a:r>
              <a:rPr lang="en-US" altLang="en-US" dirty="0"/>
              <a:t> Computer Science I for Majors</a:t>
            </a: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/>
            </a:r>
            <a:br>
              <a:rPr lang="en-US" altLang="en-US" sz="4000" dirty="0"/>
            </a:br>
            <a:r>
              <a:rPr lang="en-US" altLang="en-US" sz="4000" dirty="0"/>
              <a:t>Lecture </a:t>
            </a:r>
            <a:r>
              <a:rPr lang="en-US" altLang="en-US" sz="4000" dirty="0" smtClean="0"/>
              <a:t>02 – Intro to Python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01233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Rules for 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 names can contain:</a:t>
            </a:r>
          </a:p>
          <a:p>
            <a:pPr lvl="1"/>
            <a:r>
              <a:rPr lang="en-US" dirty="0" smtClean="0"/>
              <a:t>Uppercase letters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Lowercase letters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a-z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Numbers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0-9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Underscores (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_</a:t>
            </a:r>
            <a:r>
              <a:rPr lang="en-US" dirty="0" smtClean="0"/>
              <a:t>)</a:t>
            </a:r>
          </a:p>
          <a:p>
            <a:r>
              <a:rPr lang="en-US" dirty="0" smtClean="0"/>
              <a:t>Variables can’t contain:</a:t>
            </a:r>
          </a:p>
          <a:p>
            <a:pPr lvl="1"/>
            <a:r>
              <a:rPr lang="en-US" dirty="0" smtClean="0"/>
              <a:t>Special characters like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$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#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&amp;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^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dirty="0" smtClean="0"/>
              <a:t>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@</a:t>
            </a: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10</a:t>
            </a:fld>
            <a:endParaRPr lang="en-US" alt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8826923"/>
              </p:ext>
            </p:extLst>
          </p:nvPr>
        </p:nvGraphicFramePr>
        <p:xfrm>
          <a:off x="5965006" y="2548694"/>
          <a:ext cx="2453129" cy="23670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name="Image" r:id="rId4" imgW="4075920" imgH="3745800" progId="Photoshop.Image.17">
                  <p:embed/>
                </p:oleObj>
              </mc:Choice>
              <mc:Fallback>
                <p:oleObj name="Image" r:id="rId4" imgW="4075920" imgH="3745800" progId="Photoshop.Image.17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965006" y="2548694"/>
                        <a:ext cx="2453129" cy="23670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9015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Rules for Naming Variables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Variables can be any length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x</a:t>
            </a:r>
            <a:endParaRPr lang="en-US" dirty="0" smtClean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IsKanyeRunningForPresidentIn2020</a:t>
            </a:r>
          </a:p>
          <a:p>
            <a:pPr lvl="1"/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myName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/>
          </a:p>
          <a:p>
            <a:r>
              <a:rPr lang="en-US" dirty="0" smtClean="0"/>
              <a:t>Variables cannot </a:t>
            </a:r>
            <a:r>
              <a:rPr lang="en-US" b="1" u="sng" dirty="0" smtClean="0"/>
              <a:t>start</a:t>
            </a:r>
            <a:r>
              <a:rPr lang="en-US" dirty="0" smtClean="0"/>
              <a:t> with a digit</a:t>
            </a:r>
            <a:endParaRPr lang="en-US" dirty="0"/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2cool4school </a:t>
            </a:r>
            <a:r>
              <a:rPr lang="en-US" dirty="0" smtClean="0"/>
              <a:t>is not a valid variable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cool4school </a:t>
            </a:r>
            <a:r>
              <a:rPr lang="en-US" u="sng" dirty="0" smtClean="0"/>
              <a:t>is</a:t>
            </a:r>
            <a:r>
              <a:rPr lang="en-US" dirty="0" smtClean="0"/>
              <a:t> a </a:t>
            </a:r>
            <a:r>
              <a:rPr lang="en-US" dirty="0"/>
              <a:t>valid variable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955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and Keywords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Keywords are </a:t>
            </a:r>
            <a:r>
              <a:rPr lang="en-US" dirty="0" smtClean="0"/>
              <a:t>“reserved” </a:t>
            </a:r>
            <a:r>
              <a:rPr lang="en-US" dirty="0"/>
              <a:t>words in </a:t>
            </a:r>
            <a:r>
              <a:rPr lang="en-US" dirty="0" smtClean="0"/>
              <a:t>Python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Variables cannot be keywords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 </a:t>
            </a:r>
            <a:r>
              <a:rPr lang="en-US" dirty="0" smtClean="0"/>
              <a:t>is </a:t>
            </a:r>
            <a:r>
              <a:rPr lang="en-US" u="sng" dirty="0" smtClean="0"/>
              <a:t>not</a:t>
            </a:r>
            <a:r>
              <a:rPr lang="en-US" dirty="0" smtClean="0"/>
              <a:t> a valid variable name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orange </a:t>
            </a:r>
            <a:r>
              <a:rPr lang="en-US" dirty="0" smtClean="0"/>
              <a:t>is an acceptable variable name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12</a:t>
            </a:fld>
            <a:endParaRPr lang="en-US" altLang="en-US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14747889"/>
              </p:ext>
            </p:extLst>
          </p:nvPr>
        </p:nvGraphicFramePr>
        <p:xfrm>
          <a:off x="1221205" y="2556773"/>
          <a:ext cx="6701590" cy="20269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40318"/>
                <a:gridCol w="1340318"/>
                <a:gridCol w="1340318"/>
                <a:gridCol w="1340318"/>
                <a:gridCol w="1340318"/>
              </a:tblGrid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False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class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finally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return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continue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for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lambda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try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True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from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nonlocal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while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and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del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global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not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with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err="1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elif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if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or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yield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assert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else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import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pass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  <a:tr h="289560"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break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except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in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raise</a:t>
                      </a:r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600" b="1" dirty="0">
                        <a:latin typeface="Courier New" panose="02070309020205020404" pitchFamily="49" charset="0"/>
                        <a:cs typeface="Courier New" panose="02070309020205020404" pitchFamily="49" charset="0"/>
                      </a:endParaRPr>
                    </a:p>
                  </a:txBody>
                  <a:tcPr marR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5776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13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394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14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310185" y="2909106"/>
            <a:ext cx="1418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1spam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140088" y="2909106"/>
            <a:ext cx="19578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</a:rPr>
              <a:t>No – Illegal!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10185" y="3629522"/>
            <a:ext cx="16658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raise1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140088" y="3650041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10185" y="5070355"/>
            <a:ext cx="240642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EXIT_CODE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140088" y="5131910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099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Exercise: Variables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Are the following legal or illegal in Python?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15</a:t>
            </a:fld>
            <a:endParaRPr lang="en-US" altLang="en-US"/>
          </a:p>
        </p:txBody>
      </p:sp>
      <p:sp>
        <p:nvSpPr>
          <p:cNvPr id="9" name="TextBox 8"/>
          <p:cNvSpPr txBox="1"/>
          <p:nvPr/>
        </p:nvSpPr>
        <p:spPr>
          <a:xfrm>
            <a:off x="1310185" y="4349938"/>
            <a:ext cx="3393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32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140088" y="4390976"/>
            <a:ext cx="182492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008000"/>
                </a:solidFill>
              </a:rPr>
              <a:t>Yes – legal!</a:t>
            </a:r>
            <a:endParaRPr lang="en-US" sz="2800" b="1" dirty="0">
              <a:solidFill>
                <a:srgbClr val="008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0087" y="4914031"/>
            <a:ext cx="3421899" cy="16927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C000"/>
                </a:solidFill>
              </a:rPr>
              <a:t>But it doesn’t follow </a:t>
            </a:r>
            <a:br>
              <a:rPr lang="en-US" sz="2800" b="1" dirty="0" smtClean="0">
                <a:solidFill>
                  <a:srgbClr val="FFC000"/>
                </a:solidFill>
              </a:rPr>
            </a:br>
            <a:r>
              <a:rPr lang="en-US" sz="2800" b="1" dirty="0" smtClean="0">
                <a:solidFill>
                  <a:srgbClr val="FFC000"/>
                </a:solidFill>
              </a:rPr>
              <a:t>our coding standards!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spamAndEggs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/>
              <a:t>or</a:t>
            </a:r>
          </a:p>
          <a:p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spam_and_eggs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553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Variables in 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</a:t>
            </a:r>
            <a:r>
              <a:rPr lang="en-US" u="sng" dirty="0" smtClean="0"/>
              <a:t>create</a:t>
            </a:r>
            <a:r>
              <a:rPr lang="en-US" dirty="0" smtClean="0"/>
              <a:t> a variable as soon as you </a:t>
            </a:r>
            <a:r>
              <a:rPr lang="en-US" u="sng" dirty="0" smtClean="0"/>
              <a:t>declare</a:t>
            </a:r>
            <a:r>
              <a:rPr lang="en-US" dirty="0" smtClean="0"/>
              <a:t> it</a:t>
            </a:r>
          </a:p>
          <a:p>
            <a:r>
              <a:rPr lang="en-US" dirty="0" smtClean="0"/>
              <a:t>You also need to initialize it before using it</a:t>
            </a:r>
          </a:p>
          <a:p>
            <a:pPr lvl="1"/>
            <a:r>
              <a:rPr lang="en-US" dirty="0" smtClean="0"/>
              <a:t>Use the assignment operator (equal sign)</a:t>
            </a:r>
          </a:p>
          <a:p>
            <a:pPr lvl="3"/>
            <a:endParaRPr lang="en-US" dirty="0" smtClean="0"/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mascotUMBC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32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"dog"</a:t>
            </a:r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newStudents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1538</a:t>
            </a:r>
          </a:p>
          <a:p>
            <a:pPr marL="457200" lvl="1" indent="0">
              <a:buNone/>
            </a:pPr>
            <a:r>
              <a:rPr lang="en-US" sz="32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dogsAreGood</a:t>
            </a:r>
            <a:r>
              <a:rPr lang="en-US" sz="32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2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16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4114802" y="3938381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802608" y="4396375"/>
            <a:ext cx="548640" cy="548640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13391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4903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Programs manipulate data</a:t>
            </a:r>
          </a:p>
          <a:p>
            <a:pPr lvl="1"/>
            <a:r>
              <a:rPr lang="en-US" sz="3200" dirty="0" smtClean="0"/>
              <a:t>Allows us to do interesting things</a:t>
            </a:r>
          </a:p>
          <a:p>
            <a:endParaRPr lang="en-US" dirty="0" smtClean="0"/>
          </a:p>
          <a:p>
            <a:r>
              <a:rPr lang="en-US" dirty="0"/>
              <a:t>Expressions calculate new data values</a:t>
            </a:r>
          </a:p>
          <a:p>
            <a:endParaRPr lang="en-US" dirty="0" smtClean="0"/>
          </a:p>
          <a:p>
            <a:r>
              <a:rPr lang="en-US" dirty="0" smtClean="0"/>
              <a:t>Use </a:t>
            </a:r>
            <a:r>
              <a:rPr lang="en-US" dirty="0"/>
              <a:t>assignment operator to set new value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577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Expressions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4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0.58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totalCost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*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priceCandy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73227" y="2651144"/>
            <a:ext cx="2751221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assignment operator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41" y="3132960"/>
            <a:ext cx="540164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101143" y="2050979"/>
            <a:ext cx="1455821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variable being set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759755" y="3249016"/>
            <a:ext cx="2277340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value (a “literal”)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4046706" y="3363576"/>
            <a:ext cx="1764554" cy="125582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5400000">
            <a:off x="1617814" y="2203134"/>
            <a:ext cx="422481" cy="1732037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5807872" y="4983410"/>
            <a:ext cx="1507327" cy="461665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expression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  <p:sp>
        <p:nvSpPr>
          <p:cNvPr id="16" name="Left Brace 15"/>
          <p:cNvSpPr/>
          <p:nvPr/>
        </p:nvSpPr>
        <p:spPr>
          <a:xfrm rot="16200000">
            <a:off x="5772476" y="2467453"/>
            <a:ext cx="422481" cy="4621365"/>
          </a:xfrm>
          <a:prstGeom prst="leftBrace">
            <a:avLst>
              <a:gd name="adj1" fmla="val 53898"/>
              <a:gd name="adj2" fmla="val 50000"/>
            </a:avLst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41117" y="4633879"/>
            <a:ext cx="3054328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0641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0" grpId="0" animBg="1"/>
      <p:bldP spid="11" grpId="0" animBg="1"/>
      <p:bldP spid="9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Last Class We Covered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Syllabus</a:t>
            </a:r>
          </a:p>
          <a:p>
            <a:pPr lvl="1"/>
            <a:r>
              <a:rPr lang="en-US" dirty="0" smtClean="0"/>
              <a:t>Grading scheme</a:t>
            </a:r>
          </a:p>
          <a:p>
            <a:pPr lvl="1"/>
            <a:r>
              <a:rPr lang="en-US" dirty="0" smtClean="0"/>
              <a:t>Academic </a:t>
            </a:r>
            <a:r>
              <a:rPr lang="en-US" dirty="0"/>
              <a:t>Integrity Policy</a:t>
            </a:r>
          </a:p>
          <a:p>
            <a:pPr lvl="2"/>
            <a:r>
              <a:rPr lang="en-US" dirty="0"/>
              <a:t>(Collaboration Policy</a:t>
            </a:r>
            <a:r>
              <a:rPr lang="en-US" dirty="0" smtClean="0"/>
              <a:t>)</a:t>
            </a:r>
          </a:p>
          <a:p>
            <a:r>
              <a:rPr lang="en-US" dirty="0" smtClean="0"/>
              <a:t>Getting Help</a:t>
            </a:r>
          </a:p>
          <a:p>
            <a:pPr lvl="1"/>
            <a:r>
              <a:rPr lang="en-US" dirty="0" smtClean="0"/>
              <a:t>Office hours</a:t>
            </a:r>
          </a:p>
          <a:p>
            <a:r>
              <a:rPr lang="en-US" sz="3200" dirty="0" smtClean="0"/>
              <a:t>Programming Mindset</a:t>
            </a:r>
          </a:p>
          <a:p>
            <a:pPr lvl="1"/>
            <a:r>
              <a:rPr lang="en-US" sz="2800" dirty="0" smtClean="0"/>
              <a:t>“Failure” (isn’t really failure)</a:t>
            </a:r>
            <a:endParaRPr lang="en-US" sz="2800" dirty="0"/>
          </a:p>
          <a:p>
            <a:pPr lvl="1"/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373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Mistake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new programmers mix up the left and right hand sides of the assignment operator</a:t>
            </a:r>
            <a:endParaRPr lang="en-US" dirty="0"/>
          </a:p>
          <a:p>
            <a:pPr lvl="1"/>
            <a:r>
              <a:rPr lang="en-US" dirty="0" smtClean="0"/>
              <a:t>Variable being set must be on the </a:t>
            </a:r>
            <a:r>
              <a:rPr lang="en-US" b="1" i="1" dirty="0" smtClean="0"/>
              <a:t>left</a:t>
            </a:r>
          </a:p>
          <a:p>
            <a:pPr lvl="1"/>
            <a:r>
              <a:rPr lang="en-US" dirty="0" smtClean="0"/>
              <a:t>Expression is on the </a:t>
            </a:r>
            <a:r>
              <a:rPr lang="en-US" b="1" i="1" dirty="0" smtClean="0"/>
              <a:t>right</a:t>
            </a:r>
          </a:p>
          <a:p>
            <a:pPr lvl="1"/>
            <a:r>
              <a:rPr lang="en-US" dirty="0" smtClean="0"/>
              <a:t>Evaluate the expression </a:t>
            </a:r>
            <a:r>
              <a:rPr lang="en-US" u="sng" dirty="0" smtClean="0"/>
              <a:t>first</a:t>
            </a:r>
            <a:r>
              <a:rPr lang="en-US" dirty="0" smtClean="0"/>
              <a:t>, then assign the value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993570" y="4822140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+ 1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993570" y="5716893"/>
            <a:ext cx="462177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4 + 1 = </a:t>
            </a: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numCandy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608149" y="5224450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FF0000"/>
                </a:solidFill>
                <a:sym typeface="Wingdings"/>
              </a:rPr>
              <a:t></a:t>
            </a:r>
            <a:endParaRPr lang="en-US" sz="10000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608149" y="4329697"/>
            <a:ext cx="103471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0" dirty="0" smtClean="0">
                <a:solidFill>
                  <a:srgbClr val="008000"/>
                </a:solidFill>
                <a:sym typeface="Wingdings"/>
              </a:rPr>
              <a:t></a:t>
            </a:r>
            <a:endParaRPr lang="en-US" sz="10000" dirty="0">
              <a:solidFill>
                <a:srgbClr val="008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1310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11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There are many different kinds of variables!</a:t>
            </a:r>
          </a:p>
          <a:p>
            <a:pPr lvl="1"/>
            <a:r>
              <a:rPr lang="en-US" sz="3200" dirty="0"/>
              <a:t>Numbers</a:t>
            </a:r>
            <a:endParaRPr lang="en-US" dirty="0"/>
          </a:p>
          <a:p>
            <a:pPr lvl="2"/>
            <a:r>
              <a:rPr lang="en-US" sz="3200" dirty="0"/>
              <a:t>Whole numbers	(Integers)</a:t>
            </a:r>
          </a:p>
          <a:p>
            <a:pPr lvl="2"/>
            <a:r>
              <a:rPr lang="en-US" sz="3200" dirty="0"/>
              <a:t>Decimals				(Floats)</a:t>
            </a:r>
          </a:p>
          <a:p>
            <a:pPr lvl="1"/>
            <a:r>
              <a:rPr lang="en-US" sz="3200" dirty="0"/>
              <a:t>Booleans (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  <a:r>
              <a:rPr lang="en-US" sz="3200" dirty="0"/>
              <a:t> and </a:t>
            </a:r>
            <a:r>
              <a:rPr lang="en-US" sz="3200" b="1" dirty="0">
                <a:latin typeface="Courier New" panose="02070309020205020404" pitchFamily="49" charset="0"/>
                <a:cs typeface="Courier New" panose="02070309020205020404" pitchFamily="49" charset="0"/>
              </a:rPr>
              <a:t>False</a:t>
            </a:r>
            <a:r>
              <a:rPr lang="en-US" sz="3200" dirty="0"/>
              <a:t>)</a:t>
            </a:r>
          </a:p>
          <a:p>
            <a:pPr lvl="1"/>
            <a:r>
              <a:rPr lang="en-US" sz="3200" dirty="0"/>
              <a:t>Strings (collections of characters)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7002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Variables Types: Examples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742" y="1969364"/>
            <a:ext cx="8578517" cy="4156799"/>
          </a:xfrm>
        </p:spPr>
        <p:txBody>
          <a:bodyPr/>
          <a:lstStyle/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aString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= </a:t>
            </a:r>
            <a:r>
              <a:rPr lang="en-US" sz="36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</a:t>
            </a:r>
            <a:r>
              <a:rPr lang="en-US" sz="3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class"</a:t>
            </a:r>
            <a:endParaRPr lang="en-US" sz="3600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float_1   = </a:t>
            </a:r>
            <a:r>
              <a:rPr lang="en-US" sz="3600" b="1" dirty="0">
                <a:latin typeface="Courier New" panose="02070309020205020404" pitchFamily="49" charset="0"/>
                <a:cs typeface="Courier New" panose="02070309020205020404" pitchFamily="49" charset="0"/>
              </a:rPr>
              <a:t>1.12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myBool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= </a:t>
            </a:r>
            <a:r>
              <a:rPr lang="en-US" sz="3600" b="1" dirty="0" smtClean="0">
                <a:solidFill>
                  <a:srgbClr val="0000CC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True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anInteger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7</a:t>
            </a:r>
          </a:p>
          <a:p>
            <a:pPr marL="400050" lvl="1" indent="0">
              <a:spcBef>
                <a:spcPts val="0"/>
              </a:spcBef>
              <a:buNone/>
            </a:pPr>
            <a:endParaRPr lang="en-US" sz="3600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dogName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= </a:t>
            </a:r>
            <a:r>
              <a:rPr lang="en-US" sz="3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"Ms. </a:t>
            </a:r>
            <a:r>
              <a:rPr lang="en-US" sz="3600" b="1" dirty="0" err="1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Wuffington</a:t>
            </a:r>
            <a:r>
              <a:rPr lang="en-US" sz="36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</a:p>
          <a:p>
            <a:pPr marL="400050" lvl="1" indent="0">
              <a:spcBef>
                <a:spcPts val="0"/>
              </a:spcBef>
              <a:buNone/>
            </a:pPr>
            <a:r>
              <a:rPr lang="en-US" sz="36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classCode</a:t>
            </a:r>
            <a:r>
              <a:rPr lang="en-US" sz="36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201</a:t>
            </a:r>
            <a:endParaRPr lang="en-US" sz="36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sz="3600" dirty="0" smtClean="0"/>
          </a:p>
          <a:p>
            <a:endParaRPr lang="en-US" sz="4000" dirty="0"/>
          </a:p>
          <a:p>
            <a:endParaRPr lang="en-US" sz="4000" dirty="0" smtClean="0"/>
          </a:p>
          <a:p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0172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Variable Usage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Variables are designed for storing </a:t>
            </a:r>
            <a:r>
              <a:rPr lang="en-US" dirty="0" smtClean="0"/>
              <a:t>information  </a:t>
            </a:r>
            <a:endParaRPr lang="en-US" dirty="0"/>
          </a:p>
          <a:p>
            <a:pPr lvl="3"/>
            <a:endParaRPr lang="en-US" dirty="0"/>
          </a:p>
          <a:p>
            <a:r>
              <a:rPr lang="en-US" dirty="0"/>
              <a:t>Any piece of information </a:t>
            </a:r>
            <a:r>
              <a:rPr lang="en-US" dirty="0" smtClean="0"/>
              <a:t>your </a:t>
            </a:r>
            <a:r>
              <a:rPr lang="en-US" dirty="0"/>
              <a:t>program </a:t>
            </a:r>
            <a:r>
              <a:rPr lang="en-US" dirty="0" smtClean="0"/>
              <a:t>uses </a:t>
            </a:r>
            <a:br>
              <a:rPr lang="en-US" dirty="0" smtClean="0"/>
            </a:br>
            <a:r>
              <a:rPr lang="en-US" dirty="0" smtClean="0"/>
              <a:t>or records </a:t>
            </a:r>
            <a:r>
              <a:rPr lang="en-US" u="sng" dirty="0"/>
              <a:t>must</a:t>
            </a:r>
            <a:r>
              <a:rPr lang="en-US" dirty="0"/>
              <a:t> be stored in a </a:t>
            </a:r>
            <a:r>
              <a:rPr lang="en-US" dirty="0" smtClean="0"/>
              <a:t>variable</a:t>
            </a:r>
          </a:p>
          <a:p>
            <a:pPr lvl="3"/>
            <a:endParaRPr lang="en-US" dirty="0" smtClean="0"/>
          </a:p>
          <a:p>
            <a:pPr lvl="1"/>
            <a:r>
              <a:rPr lang="en-US" dirty="0" smtClean="0"/>
              <a:t>Python doesn’t have a “short term memory,” so everything needs to be written down for it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5844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24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Literals and Operators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05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Literals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Literals in Python are values you use “literally”</a:t>
            </a:r>
          </a:p>
          <a:p>
            <a:pPr lvl="1"/>
            <a:r>
              <a:rPr lang="en-US" dirty="0" smtClean="0"/>
              <a:t>Can be assigned to a variable or not</a:t>
            </a:r>
          </a:p>
          <a:p>
            <a:pPr lvl="3"/>
            <a:endParaRPr lang="en-US" dirty="0"/>
          </a:p>
          <a:p>
            <a:r>
              <a:rPr lang="en-US" dirty="0" smtClean="0"/>
              <a:t>For example:</a:t>
            </a:r>
          </a:p>
          <a:p>
            <a:pPr lvl="1"/>
            <a:r>
              <a:rPr lang="en-US" dirty="0" smtClean="0"/>
              <a:t>2 is an integer literal</a:t>
            </a:r>
          </a:p>
          <a:p>
            <a:pPr lvl="1"/>
            <a:r>
              <a:rPr lang="en-US" dirty="0" smtClean="0"/>
              <a:t>“Hello” is a string literal</a:t>
            </a:r>
          </a:p>
          <a:p>
            <a:pPr lvl="1"/>
            <a:r>
              <a:rPr lang="en-US" dirty="0" smtClean="0"/>
              <a:t>4.0 is a float literal</a:t>
            </a:r>
          </a:p>
          <a:p>
            <a:pPr lvl="1"/>
            <a:r>
              <a:rPr lang="en-US" dirty="0" smtClean="0"/>
              <a:t>False is a Boolean literal</a:t>
            </a:r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89063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Using Literals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expression below assigns the string </a:t>
            </a:r>
            <a:br>
              <a:rPr lang="en-US" dirty="0" smtClean="0"/>
            </a:br>
            <a:r>
              <a:rPr lang="en-US" dirty="0" smtClean="0"/>
              <a:t>literal “CMSC” to a variable called major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major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"CMSC"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The expression below prints the integer </a:t>
            </a:r>
            <a:br>
              <a:rPr lang="en-US" dirty="0" smtClean="0"/>
            </a:br>
            <a:r>
              <a:rPr lang="en-US" dirty="0" smtClean="0"/>
              <a:t>literal 50 without assigning it to a variable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(50)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1634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Operators are special symbols that allow Python to perform different operations</a:t>
            </a:r>
          </a:p>
          <a:p>
            <a:pPr lvl="3"/>
            <a:endParaRPr lang="en-US" dirty="0"/>
          </a:p>
          <a:p>
            <a:r>
              <a:rPr lang="en-US" dirty="0" smtClean="0"/>
              <a:t>There are many types of operators</a:t>
            </a:r>
          </a:p>
          <a:p>
            <a:pPr lvl="1"/>
            <a:r>
              <a:rPr lang="en-US" dirty="0" smtClean="0"/>
              <a:t>Mathematical</a:t>
            </a:r>
          </a:p>
          <a:p>
            <a:pPr lvl="1"/>
            <a:r>
              <a:rPr lang="en-US" dirty="0" smtClean="0"/>
              <a:t>Comparison</a:t>
            </a:r>
          </a:p>
          <a:p>
            <a:pPr lvl="1"/>
            <a:r>
              <a:rPr lang="en-US" dirty="0" smtClean="0"/>
              <a:t>Assignment</a:t>
            </a:r>
          </a:p>
          <a:p>
            <a:pPr lvl="1"/>
            <a:r>
              <a:rPr lang="en-US" dirty="0" smtClean="0"/>
              <a:t>Logical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87276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Operator Types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won’t cover all the types in detail today, </a:t>
            </a:r>
            <a:br>
              <a:rPr lang="en-US" dirty="0" smtClean="0"/>
            </a:br>
            <a:r>
              <a:rPr lang="en-US" dirty="0" smtClean="0"/>
              <a:t>but here are some simple examples</a:t>
            </a:r>
          </a:p>
          <a:p>
            <a:pPr lvl="3"/>
            <a:endParaRPr lang="en-US" sz="1100" dirty="0"/>
          </a:p>
          <a:p>
            <a:r>
              <a:rPr lang="en-US" dirty="0" smtClean="0"/>
              <a:t>Mathematical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+     -     *     /     %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Comparison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     &lt;=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!=    &gt;=    ==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en-US" dirty="0" smtClean="0"/>
              <a:t>Assignment	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=     +=    *=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003081" y="5476077"/>
            <a:ext cx="249046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we’ll cover the “weird” ones later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300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Practice Exercises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Print </a:t>
            </a:r>
            <a:r>
              <a:rPr lang="en-US" dirty="0"/>
              <a:t>the </a:t>
            </a:r>
            <a:r>
              <a:rPr lang="en-US" dirty="0" smtClean="0"/>
              <a:t>value of the variable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(but remember to assign </a:t>
            </a:r>
            <a:r>
              <a:rPr lang="en-US" dirty="0"/>
              <a:t>a </a:t>
            </a:r>
            <a:r>
              <a:rPr lang="en-US" dirty="0" smtClean="0"/>
              <a:t>value </a:t>
            </a:r>
            <a:r>
              <a:rPr lang="en-US" dirty="0"/>
              <a:t>to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myDog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/>
              <a:t>first)</a:t>
            </a:r>
          </a:p>
          <a:p>
            <a:pPr lvl="3"/>
            <a:endParaRPr lang="en" dirty="0"/>
          </a:p>
          <a:p>
            <a:r>
              <a:rPr lang="en-US" dirty="0" smtClean="0"/>
              <a:t>Set a value for a </a:t>
            </a:r>
            <a:r>
              <a:rPr lang="en-US" dirty="0"/>
              <a:t>variable called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bill</a:t>
            </a:r>
            <a:r>
              <a:rPr lang="en-US" dirty="0"/>
              <a:t>, and calculate </a:t>
            </a:r>
            <a:r>
              <a:rPr lang="en-US" dirty="0" smtClean="0"/>
              <a:t>and print the </a:t>
            </a:r>
            <a:r>
              <a:rPr lang="en-US" dirty="0"/>
              <a:t>15% tip for that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bill</a:t>
            </a:r>
          </a:p>
          <a:p>
            <a:pPr lvl="3"/>
            <a:endParaRPr lang="en" dirty="0"/>
          </a:p>
          <a:p>
            <a:r>
              <a:rPr lang="en-US" dirty="0" smtClean="0"/>
              <a:t>Create your own expression using at least two variables, and print out the result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29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0512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Any Questions from Last Time?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813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Input </a:t>
            </a:r>
            <a:r>
              <a:rPr lang="en-US" dirty="0"/>
              <a:t>and </a:t>
            </a:r>
            <a:r>
              <a:rPr lang="en-US" dirty="0" smtClean="0"/>
              <a:t>Output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96938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Output is text that is printed to the screen</a:t>
            </a:r>
          </a:p>
          <a:p>
            <a:pPr lvl="1"/>
            <a:r>
              <a:rPr lang="en-US" sz="3200" dirty="0" smtClean="0"/>
              <a:t>So the user can see it</a:t>
            </a:r>
          </a:p>
          <a:p>
            <a:endParaRPr lang="en-US" dirty="0"/>
          </a:p>
          <a:p>
            <a:r>
              <a:rPr lang="en-US" dirty="0" smtClean="0"/>
              <a:t>The command for this is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print</a:t>
            </a:r>
            <a:endParaRPr lang="en-US" dirty="0" smtClean="0"/>
          </a:p>
          <a:p>
            <a:pPr lvl="1"/>
            <a:r>
              <a:rPr lang="en-US" dirty="0" smtClean="0"/>
              <a:t>Use the keyword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dirty="0" smtClean="0"/>
              <a:t>” and put what you </a:t>
            </a:r>
            <a:br>
              <a:rPr lang="en-US" dirty="0" smtClean="0"/>
            </a:br>
            <a:r>
              <a:rPr lang="en-US" dirty="0" smtClean="0"/>
              <a:t>want to be displayed in parentheses after it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03789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(3, 4,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</a:p>
          <a:p>
            <a:pPr marL="0" indent="0">
              <a:buNone/>
            </a:pP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"The answer is"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,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3 + 4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7</a:t>
            </a: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3 4 7</a:t>
            </a:r>
          </a:p>
          <a:p>
            <a:pPr marL="0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The answer is 7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266809" y="3818531"/>
            <a:ext cx="2920183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+mj-lt"/>
                <a:cs typeface="Courier New" panose="02070309020205020404" pitchFamily="49" charset="0"/>
              </a:rPr>
              <a:t>What does this output to the screen?</a:t>
            </a:r>
            <a:endParaRPr lang="en-US" sz="2400" b="1" dirty="0">
              <a:latin typeface="+mj-lt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8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 * 5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 = </a:t>
            </a:r>
            <a:r>
              <a:rPr lang="en-US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"Your result is</a:t>
            </a:r>
            <a:r>
              <a:rPr lang="en-US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:"</a:t>
            </a:r>
            <a:endParaRPr lang="en-US" b="1" dirty="0">
              <a:solidFill>
                <a:srgbClr val="00800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(c, 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Your result is: 50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5708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What will the following code snippet print?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(b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0" indent="0">
              <a:buNone/>
            </a:pP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34</a:t>
            </a:fld>
            <a:endParaRPr lang="en-US" altLang="en-US"/>
          </a:p>
        </p:txBody>
      </p:sp>
      <p:sp>
        <p:nvSpPr>
          <p:cNvPr id="6" name="TextBox 5"/>
          <p:cNvSpPr txBox="1"/>
          <p:nvPr/>
        </p:nvSpPr>
        <p:spPr>
          <a:xfrm>
            <a:off x="3756740" y="3573379"/>
            <a:ext cx="4340513" cy="1569660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+mj-lt"/>
                <a:cs typeface="Courier New" panose="02070309020205020404" pitchFamily="49" charset="0"/>
              </a:rPr>
              <a:t>There are </a:t>
            </a:r>
            <a:r>
              <a:rPr lang="en-US" sz="3200" dirty="0" smtClean="0">
                <a:latin typeface="+mj-lt"/>
                <a:cs typeface="Courier New" panose="02070309020205020404" pitchFamily="49" charset="0"/>
              </a:rPr>
              <a:t>a few possible </a:t>
            </a:r>
            <a:r>
              <a:rPr lang="en-US" sz="3200" dirty="0">
                <a:latin typeface="+mj-lt"/>
                <a:cs typeface="Courier New" panose="02070309020205020404" pitchFamily="49" charset="0"/>
              </a:rPr>
              <a:t>options for what this could do!  Any guesses?</a:t>
            </a:r>
          </a:p>
        </p:txBody>
      </p:sp>
    </p:spTree>
    <p:extLst>
      <p:ext uri="{BB962C8B-B14F-4D97-AF65-F5344CB8AC3E}">
        <p14:creationId xmlns:p14="http://schemas.microsoft.com/office/powerpoint/2010/main" val="3617487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74"/>
          <a:stretch/>
        </p:blipFill>
        <p:spPr>
          <a:xfrm rot="10800000">
            <a:off x="5688882" y="3836709"/>
            <a:ext cx="3455118" cy="27327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Why does it print out 10?</a:t>
            </a:r>
          </a:p>
          <a:p>
            <a:pPr lvl="3"/>
            <a:endParaRPr lang="en-US" dirty="0"/>
          </a:p>
          <a:p>
            <a:r>
              <a:rPr lang="en-US" dirty="0" smtClean="0"/>
              <a:t>When </a:t>
            </a:r>
            <a:r>
              <a:rPr lang="en-US" dirty="0"/>
              <a:t>you set one variable equal to another, they </a:t>
            </a:r>
            <a:r>
              <a:rPr lang="en-US" u="sng" dirty="0"/>
              <a:t>don’t</a:t>
            </a:r>
            <a:r>
              <a:rPr lang="en-US" dirty="0"/>
              <a:t> become </a:t>
            </a:r>
            <a:r>
              <a:rPr lang="en-US" dirty="0" smtClean="0"/>
              <a:t>linked!</a:t>
            </a:r>
          </a:p>
          <a:p>
            <a:pPr lvl="1"/>
            <a:r>
              <a:rPr lang="en-US" sz="3000" dirty="0" smtClean="0"/>
              <a:t>They are separate </a:t>
            </a:r>
            <a:r>
              <a:rPr lang="en-US" sz="3000" u="sng" dirty="0" smtClean="0"/>
              <a:t>copies</a:t>
            </a:r>
            <a:r>
              <a:rPr lang="en-US" sz="3000" dirty="0" smtClean="0"/>
              <a:t> of a value</a:t>
            </a:r>
          </a:p>
          <a:p>
            <a:pPr lvl="3"/>
            <a:endParaRPr lang="en-US" dirty="0"/>
          </a:p>
          <a:p>
            <a:r>
              <a:rPr lang="en-US" dirty="0" smtClean="0"/>
              <a:t>After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b</a:t>
            </a:r>
            <a:r>
              <a:rPr lang="en-US" dirty="0"/>
              <a:t> is set to </a:t>
            </a:r>
            <a:r>
              <a:rPr lang="en-US" dirty="0" smtClean="0"/>
              <a:t>10, it no </a:t>
            </a:r>
            <a:r>
              <a:rPr lang="en-US" dirty="0"/>
              <a:t>longer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has anything </a:t>
            </a:r>
            <a:r>
              <a:rPr lang="en-US" dirty="0"/>
              <a:t>else to do with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417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36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14" name="Left Arrow 13"/>
          <p:cNvSpPr/>
          <p:nvPr/>
        </p:nvSpPr>
        <p:spPr>
          <a:xfrm rot="10800000">
            <a:off x="104275" y="1943002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502662" y="4436229"/>
            <a:ext cx="2162361" cy="1671741"/>
            <a:chOff x="502662" y="4436229"/>
            <a:chExt cx="2162361" cy="1671741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436229"/>
              <a:ext cx="2162361" cy="1671741"/>
            </a:xfrm>
            <a:prstGeom prst="rect">
              <a:avLst/>
            </a:prstGeom>
          </p:spPr>
        </p:pic>
        <p:sp>
          <p:nvSpPr>
            <p:cNvPr id="13" name="Folded Corner 12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6" name="Picture 1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662" y="4768133"/>
              <a:ext cx="2071506" cy="1335576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1519615" y="5105702"/>
              <a:ext cx="526105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a</a:t>
              </a:r>
              <a:endPara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72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37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5" y="236792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/>
          <p:cNvSpPr/>
          <p:nvPr/>
        </p:nvSpPr>
        <p:spPr>
          <a:xfrm rot="16200000" flipH="1" flipV="1">
            <a:off x="2200708" y="3504373"/>
            <a:ext cx="1618525" cy="2244572"/>
          </a:xfrm>
          <a:prstGeom prst="arc">
            <a:avLst>
              <a:gd name="adj1" fmla="val 6232040"/>
              <a:gd name="adj2" fmla="val 15363412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41" name="Folded Corner 40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41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3186296" y="4449977"/>
            <a:ext cx="2162361" cy="1671741"/>
            <a:chOff x="3186296" y="4449977"/>
            <a:chExt cx="2162361" cy="1671741"/>
          </a:xfrm>
        </p:grpSpPr>
        <p:pic>
          <p:nvPicPr>
            <p:cNvPr id="45" name="Picture 4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449977"/>
              <a:ext cx="2162361" cy="1671741"/>
            </a:xfrm>
            <a:prstGeom prst="rect">
              <a:avLst/>
            </a:prstGeom>
          </p:spPr>
        </p:pic>
        <p:sp>
          <p:nvSpPr>
            <p:cNvPr id="46" name="Folded Corner 45"/>
            <p:cNvSpPr/>
            <p:nvPr/>
          </p:nvSpPr>
          <p:spPr>
            <a:xfrm rot="10800000" flipH="1">
              <a:off x="3869820" y="4573584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86296" y="4781881"/>
              <a:ext cx="2071506" cy="1335576"/>
            </a:xfrm>
            <a:prstGeom prst="rect">
              <a:avLst/>
            </a:prstGeom>
          </p:spPr>
        </p:pic>
        <p:sp>
          <p:nvSpPr>
            <p:cNvPr id="49" name="Rectangle 48"/>
            <p:cNvSpPr/>
            <p:nvPr/>
          </p:nvSpPr>
          <p:spPr>
            <a:xfrm>
              <a:off x="4250887" y="5189967"/>
              <a:ext cx="55656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22225">
                    <a:solidFill>
                      <a:schemeClr val="tx1"/>
                    </a:solidFill>
                    <a:prstDash val="solid"/>
                  </a:ln>
                  <a:solidFill>
                    <a:srgbClr val="FFC000"/>
                  </a:solidFill>
                  <a:effectLst/>
                </a:rPr>
                <a:t>b</a:t>
              </a:r>
              <a:endParaRPr lang="en-US" sz="5400" b="1" cap="none" spc="0" dirty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endParaRPr>
            </a:p>
          </p:txBody>
        </p:sp>
      </p:grpSp>
      <p:sp>
        <p:nvSpPr>
          <p:cNvPr id="47" name="Rectangle 46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557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47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38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2898843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15" name="Folded Corner 14"/>
          <p:cNvSpPr/>
          <p:nvPr/>
        </p:nvSpPr>
        <p:spPr>
          <a:xfrm rot="10800000" flipH="1">
            <a:off x="1186332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/>
          <p:cNvSpPr/>
          <p:nvPr/>
        </p:nvSpPr>
        <p:spPr>
          <a:xfrm>
            <a:off x="1112478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 rot="18213462" flipH="1">
            <a:off x="1570334" y="4648111"/>
            <a:ext cx="108262" cy="710119"/>
          </a:xfrm>
          <a:prstGeom prst="rect">
            <a:avLst/>
          </a:prstGeom>
          <a:solidFill>
            <a:srgbClr val="C00000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112332" y="4559836"/>
            <a:ext cx="974558" cy="1050587"/>
            <a:chOff x="1112332" y="4559836"/>
            <a:chExt cx="974558" cy="1050587"/>
          </a:xfrm>
        </p:grpSpPr>
        <p:sp>
          <p:nvSpPr>
            <p:cNvPr id="25" name="Folded Corner 24"/>
            <p:cNvSpPr/>
            <p:nvPr/>
          </p:nvSpPr>
          <p:spPr>
            <a:xfrm rot="10800000" flipH="1">
              <a:off x="1186186" y="4559836"/>
              <a:ext cx="826851" cy="1050587"/>
            </a:xfrm>
            <a:prstGeom prst="foldedCorner">
              <a:avLst>
                <a:gd name="adj" fmla="val 27255"/>
              </a:avLst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6" name="Rectangle 25"/>
            <p:cNvSpPr/>
            <p:nvPr/>
          </p:nvSpPr>
          <p:spPr>
            <a:xfrm>
              <a:off x="1112332" y="4631682"/>
              <a:ext cx="974558" cy="729748"/>
            </a:xfrm>
            <a:prstGeom prst="rect">
              <a:avLst/>
            </a:prstGeom>
            <a:noFill/>
            <a:ln w="28575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US" sz="4400" dirty="0" smtClean="0">
                  <a:solidFill>
                    <a:schemeClr val="tx1"/>
                  </a:solidFill>
                </a:rPr>
                <a:t>3</a:t>
              </a:r>
              <a:endParaRPr lang="en-US" sz="4400" dirty="0">
                <a:solidFill>
                  <a:schemeClr val="tx1"/>
                </a:solidFill>
              </a:endParaRPr>
            </a:p>
          </p:txBody>
        </p:sp>
      </p:grpSp>
      <p:pic>
        <p:nvPicPr>
          <p:cNvPr id="27" name="Picture 2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79660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Output Exercise 2 Explanation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39</a:t>
            </a:fld>
            <a:endParaRPr lang="en-US" altLang="en-US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705854" y="1803207"/>
            <a:ext cx="4864768" cy="2119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10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b = a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a = 3</a:t>
            </a:r>
          </a:p>
          <a:p>
            <a:pPr marL="0" indent="0">
              <a:buNone/>
            </a:pPr>
            <a:r>
              <a:rPr lang="en-US" sz="2800" b="1" dirty="0">
                <a:latin typeface="Courier New" panose="02070309020205020404" pitchFamily="49" charset="0"/>
                <a:cs typeface="Courier New" panose="02070309020205020404" pitchFamily="49" charset="0"/>
              </a:rPr>
              <a:t>print(b)</a:t>
            </a:r>
          </a:p>
        </p:txBody>
      </p:sp>
      <p:sp>
        <p:nvSpPr>
          <p:cNvPr id="7" name="Left Arrow 6"/>
          <p:cNvSpPr/>
          <p:nvPr/>
        </p:nvSpPr>
        <p:spPr>
          <a:xfrm rot="10800000">
            <a:off x="104273" y="3416200"/>
            <a:ext cx="601579" cy="360947"/>
          </a:xfrm>
          <a:prstGeom prst="leftArrow">
            <a:avLst/>
          </a:prstGeom>
          <a:solidFill>
            <a:srgbClr val="0070C0"/>
          </a:solidFill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986899" y="3657230"/>
            <a:ext cx="2831993" cy="769441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400" dirty="0" smtClean="0">
                <a:latin typeface="+mj-lt"/>
                <a:cs typeface="Courier New" panose="02070309020205020404" pitchFamily="49" charset="0"/>
              </a:rPr>
              <a:t>output: </a:t>
            </a:r>
            <a:r>
              <a:rPr lang="en-US" sz="4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endParaRPr lang="en-US" sz="4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7836976" y="368422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800" b="1" dirty="0" smtClean="0">
                <a:solidFill>
                  <a:schemeClr val="tx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sz="4800" b="1" dirty="0">
              <a:solidFill>
                <a:schemeClr val="tx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Arc 25"/>
          <p:cNvSpPr/>
          <p:nvPr/>
        </p:nvSpPr>
        <p:spPr>
          <a:xfrm rot="16200000" flipH="1" flipV="1">
            <a:off x="4669050" y="2400577"/>
            <a:ext cx="3424715" cy="3832422"/>
          </a:xfrm>
          <a:prstGeom prst="arc">
            <a:avLst>
              <a:gd name="adj1" fmla="val 5364968"/>
              <a:gd name="adj2" fmla="val 14531030"/>
            </a:avLst>
          </a:prstGeom>
          <a:ln w="444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436229"/>
            <a:ext cx="2162361" cy="1671741"/>
          </a:xfrm>
          <a:prstGeom prst="rect">
            <a:avLst/>
          </a:prstGeom>
        </p:spPr>
      </p:pic>
      <p:sp>
        <p:nvSpPr>
          <p:cNvPr id="29" name="Folded Corner 28"/>
          <p:cNvSpPr/>
          <p:nvPr/>
        </p:nvSpPr>
        <p:spPr>
          <a:xfrm rot="10800000" flipH="1">
            <a:off x="1186186" y="4559836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Rectangle 29"/>
          <p:cNvSpPr/>
          <p:nvPr/>
        </p:nvSpPr>
        <p:spPr>
          <a:xfrm>
            <a:off x="1112332" y="4631682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3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662" y="4768133"/>
            <a:ext cx="2071506" cy="1335576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1519615" y="5105702"/>
            <a:ext cx="52610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a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449977"/>
            <a:ext cx="2162361" cy="1671741"/>
          </a:xfrm>
          <a:prstGeom prst="rect">
            <a:avLst/>
          </a:prstGeom>
        </p:spPr>
      </p:pic>
      <p:sp>
        <p:nvSpPr>
          <p:cNvPr id="34" name="Folded Corner 33"/>
          <p:cNvSpPr/>
          <p:nvPr/>
        </p:nvSpPr>
        <p:spPr>
          <a:xfrm rot="10800000" flipH="1">
            <a:off x="3869820" y="4573584"/>
            <a:ext cx="826851" cy="1050587"/>
          </a:xfrm>
          <a:prstGeom prst="foldedCorner">
            <a:avLst>
              <a:gd name="adj" fmla="val 27255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5" name="Rectangle 34"/>
          <p:cNvSpPr/>
          <p:nvPr/>
        </p:nvSpPr>
        <p:spPr>
          <a:xfrm>
            <a:off x="3795966" y="4645430"/>
            <a:ext cx="974558" cy="729748"/>
          </a:xfrm>
          <a:prstGeom prst="rect">
            <a:avLst/>
          </a:prstGeom>
          <a:noFill/>
          <a:ln w="28575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US" sz="4400" dirty="0" smtClean="0">
                <a:solidFill>
                  <a:schemeClr val="tx1"/>
                </a:solidFill>
              </a:rPr>
              <a:t>10</a:t>
            </a:r>
            <a:endParaRPr lang="en-US" sz="4400" dirty="0">
              <a:solidFill>
                <a:schemeClr val="tx1"/>
              </a:solidFill>
            </a:endParaRPr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6296" y="4781881"/>
            <a:ext cx="2071506" cy="1335576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4250887" y="5189967"/>
            <a:ext cx="55656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22225">
                  <a:solidFill>
                    <a:schemeClr val="tx1"/>
                  </a:solidFill>
                  <a:prstDash val="solid"/>
                </a:ln>
                <a:solidFill>
                  <a:srgbClr val="FFC000"/>
                </a:solidFill>
                <a:effectLst/>
              </a:rPr>
              <a:t>b</a:t>
            </a:r>
            <a:endParaRPr lang="en-US" sz="5400" b="1" cap="none" spc="0" dirty="0">
              <a:ln w="22225">
                <a:solidFill>
                  <a:schemeClr val="tx1"/>
                </a:solidFill>
                <a:prstDash val="solid"/>
              </a:ln>
              <a:solidFill>
                <a:srgbClr val="FFC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82914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5" grpId="0"/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To start learning Python</a:t>
            </a:r>
          </a:p>
          <a:p>
            <a:r>
              <a:rPr lang="en-US" dirty="0" smtClean="0"/>
              <a:t>To learn about variables</a:t>
            </a:r>
          </a:p>
          <a:p>
            <a:pPr lvl="1"/>
            <a:r>
              <a:rPr lang="en-US" dirty="0" smtClean="0"/>
              <a:t>How to use them</a:t>
            </a:r>
          </a:p>
          <a:p>
            <a:pPr lvl="1"/>
            <a:r>
              <a:rPr lang="en-US" dirty="0" smtClean="0"/>
              <a:t>Different types</a:t>
            </a:r>
          </a:p>
          <a:p>
            <a:r>
              <a:rPr lang="en-US" dirty="0" smtClean="0"/>
              <a:t>To learn how to use input and output</a:t>
            </a:r>
          </a:p>
          <a:p>
            <a:pPr lvl="1"/>
            <a:r>
              <a:rPr lang="en-US" dirty="0" smtClean="0"/>
              <a:t>To do interesting things with our program</a:t>
            </a:r>
          </a:p>
          <a:p>
            <a:r>
              <a:rPr lang="en-US" dirty="0" smtClean="0"/>
              <a:t>Written programs vs Python interpreter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06936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482263" cy="4156799"/>
          </a:xfrm>
        </p:spPr>
        <p:txBody>
          <a:bodyPr/>
          <a:lstStyle/>
          <a:p>
            <a:r>
              <a:rPr lang="en-US" dirty="0" smtClean="0"/>
              <a:t>Input is text we get from the user</a:t>
            </a:r>
          </a:p>
          <a:p>
            <a:pPr lvl="1"/>
            <a:r>
              <a:rPr lang="en-US" dirty="0" smtClean="0"/>
              <a:t>We must tell them what we want first</a:t>
            </a:r>
          </a:p>
          <a:p>
            <a:pPr lvl="3"/>
            <a:endParaRPr lang="en-US" dirty="0"/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</a:t>
            </a:r>
            <a:r>
              <a:rPr lang="en-US" sz="2400" b="1" dirty="0">
                <a:solidFill>
                  <a:srgbClr val="008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/>
              <a:t>The input </a:t>
            </a:r>
            <a:r>
              <a:rPr lang="en-US" dirty="0" smtClean="0"/>
              <a:t>and output </a:t>
            </a:r>
            <a:r>
              <a:rPr lang="en-US" dirty="0"/>
              <a:t>will look like this:</a:t>
            </a: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Please enter a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number: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40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5801523" y="5233241"/>
            <a:ext cx="685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solidFill>
                  <a:srgbClr val="0000FF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22</a:t>
            </a:r>
            <a:endParaRPr lang="en-US" sz="28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18322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Input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06327" cy="4156799"/>
          </a:xfrm>
        </p:spPr>
        <p:txBody>
          <a:bodyPr/>
          <a:lstStyle/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enter a 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r>
              <a:rPr lang="en-US" dirty="0" smtClean="0"/>
              <a:t>Takes the text the user entered and stores it</a:t>
            </a:r>
          </a:p>
          <a:p>
            <a:pPr lvl="1"/>
            <a:r>
              <a:rPr lang="en-US" dirty="0" smtClean="0"/>
              <a:t>In the variable named 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You can do this as many times as you like!</a:t>
            </a:r>
            <a:endParaRPr lang="en-US" dirty="0"/>
          </a:p>
          <a:p>
            <a:pPr marL="457200" lvl="1" indent="0">
              <a:buNone/>
            </a:pPr>
            <a:r>
              <a:rPr lang="en-US" sz="2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userNum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another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number: 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userNum2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new number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sz="2400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userAge</a:t>
            </a:r>
            <a:r>
              <a:rPr lang="en-US" sz="2400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sz="2400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"Please </a:t>
            </a:r>
            <a:r>
              <a:rPr lang="en-US" sz="2400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enter your age: </a:t>
            </a:r>
            <a:r>
              <a:rPr lang="en-US" sz="2400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sz="2400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endParaRPr lang="en-US" sz="2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15832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Input as a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Everything that is stored via 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will come through in the form of a string</a:t>
            </a:r>
          </a:p>
          <a:p>
            <a:pPr lvl="3"/>
            <a:endParaRPr lang="en-US" dirty="0"/>
          </a:p>
          <a:p>
            <a:r>
              <a:rPr lang="en-US" dirty="0" smtClean="0"/>
              <a:t>There is a </a:t>
            </a:r>
            <a:r>
              <a:rPr lang="en-US" dirty="0"/>
              <a:t>difference between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"10"</a:t>
            </a:r>
            <a:r>
              <a:rPr lang="en-US" dirty="0"/>
              <a:t> and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10</a:t>
            </a: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1"/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10" </a:t>
            </a:r>
            <a:r>
              <a:rPr lang="en-US" dirty="0" smtClean="0"/>
              <a:t>is a string containing two characters</a:t>
            </a:r>
          </a:p>
          <a:p>
            <a:pPr lvl="1"/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10  </a:t>
            </a:r>
            <a:r>
              <a:rPr lang="en-US" dirty="0" smtClean="0"/>
              <a:t>is understood by Python as a number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1782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9364"/>
            <a:ext cx="8686800" cy="4156799"/>
          </a:xfrm>
        </p:spPr>
        <p:txBody>
          <a:bodyPr/>
          <a:lstStyle/>
          <a:p>
            <a:r>
              <a:rPr lang="en-US" dirty="0"/>
              <a:t>To turn an </a:t>
            </a:r>
            <a:r>
              <a:rPr lang="en-US" dirty="0" smtClean="0"/>
              <a:t>input string </a:t>
            </a:r>
            <a:r>
              <a:rPr lang="en-US" dirty="0"/>
              <a:t>into a number,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you </a:t>
            </a:r>
            <a:r>
              <a:rPr lang="en-US" dirty="0"/>
              <a:t>can do the following: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a number: 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 err="1" smtClean="0"/>
              <a:t>int</a:t>
            </a:r>
            <a:r>
              <a:rPr lang="en-US" dirty="0" smtClean="0"/>
              <a:t>” stands </a:t>
            </a:r>
            <a:r>
              <a:rPr lang="en-US" dirty="0"/>
              <a:t>for </a:t>
            </a:r>
            <a:r>
              <a:rPr lang="en-US" dirty="0" smtClean="0"/>
              <a:t>“integer” (a whole number)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You can also do it in one line:</a:t>
            </a:r>
          </a:p>
          <a:p>
            <a:pPr marL="457200" lvl="1" indent="0">
              <a:buNone/>
            </a:pP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aNum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r>
              <a:rPr lang="en-US" b="1" dirty="0" err="1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a number: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61791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Converting from String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75186"/>
            <a:ext cx="8385243" cy="4517689"/>
          </a:xfrm>
        </p:spPr>
        <p:txBody>
          <a:bodyPr/>
          <a:lstStyle/>
          <a:p>
            <a:r>
              <a:rPr lang="en-US" dirty="0"/>
              <a:t>We can cast to other data types as well</a:t>
            </a:r>
          </a:p>
          <a:p>
            <a:pPr marL="457200" lvl="1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gpa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=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float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input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"Enter 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GPA: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))</a:t>
            </a:r>
          </a:p>
          <a:p>
            <a:endParaRPr lang="en-US" dirty="0" smtClean="0"/>
          </a:p>
          <a:p>
            <a:r>
              <a:rPr lang="en-US" dirty="0" smtClean="0"/>
              <a:t>Do </a:t>
            </a:r>
            <a:r>
              <a:rPr lang="en-US" dirty="0"/>
              <a:t>you think the </a:t>
            </a:r>
            <a:r>
              <a:rPr lang="en-US" dirty="0" smtClean="0"/>
              <a:t>string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"1,024" </a:t>
            </a:r>
            <a:r>
              <a:rPr lang="en-US" dirty="0"/>
              <a:t>will work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if </a:t>
            </a:r>
            <a:r>
              <a:rPr lang="en-US" dirty="0"/>
              <a:t>we try to cast it as an integer</a:t>
            </a:r>
            <a:r>
              <a:rPr lang="en-US" dirty="0" smtClean="0"/>
              <a:t>? Why?</a:t>
            </a:r>
          </a:p>
          <a:p>
            <a:r>
              <a:rPr lang="en-US" dirty="0" smtClean="0"/>
              <a:t>It won’t work</a:t>
            </a:r>
          </a:p>
          <a:p>
            <a:pPr lvl="1"/>
            <a:r>
              <a:rPr lang="en-US" dirty="0" smtClean="0"/>
              <a:t>The comma character isn’t a number</a:t>
            </a:r>
            <a:endParaRPr lang="en-US" dirty="0"/>
          </a:p>
          <a:p>
            <a:pPr lvl="3"/>
            <a:endParaRPr lang="en-US" dirty="0" smtClean="0"/>
          </a:p>
          <a:p>
            <a:pPr marL="1371600" lvl="3" indent="0">
              <a:buNone/>
            </a:pPr>
            <a:endParaRPr lang="en-US" dirty="0" smtClean="0"/>
          </a:p>
          <a:p>
            <a:pPr lvl="3"/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56578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Written Programs vs </a:t>
            </a:r>
            <a:br>
              <a:rPr lang="en-US" dirty="0" smtClean="0"/>
            </a:br>
            <a:r>
              <a:rPr lang="en-US" dirty="0" smtClean="0"/>
              <a:t>Python Interpreter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016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Started Python Today!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Two ways to use </a:t>
            </a:r>
            <a:r>
              <a:rPr lang="en-US" dirty="0" smtClean="0"/>
              <a:t>Python</a:t>
            </a:r>
          </a:p>
          <a:p>
            <a:endParaRPr lang="en-US" dirty="0"/>
          </a:p>
          <a:p>
            <a:pPr lvl="1"/>
            <a:r>
              <a:rPr lang="en-US" sz="3200" dirty="0" smtClean="0"/>
              <a:t>You </a:t>
            </a:r>
            <a:r>
              <a:rPr lang="en-US" sz="3200" dirty="0"/>
              <a:t>can write a program as a series of instructions in a file and then execute it</a:t>
            </a:r>
          </a:p>
          <a:p>
            <a:pPr lvl="1"/>
            <a:endParaRPr lang="en-US" sz="3200" dirty="0"/>
          </a:p>
          <a:p>
            <a:pPr lvl="1"/>
            <a:r>
              <a:rPr lang="en-US" sz="3200" dirty="0"/>
              <a:t>You can also test simple Python commands in the Python </a:t>
            </a:r>
            <a:r>
              <a:rPr lang="en-US" sz="3200" dirty="0" smtClean="0"/>
              <a:t>interpreter</a:t>
            </a:r>
            <a:endParaRPr lang="en-US" sz="320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46</a:t>
            </a:fld>
            <a:endParaRPr lang="en-US" altLang="en-US"/>
          </a:p>
        </p:txBody>
      </p:sp>
      <p:grpSp>
        <p:nvGrpSpPr>
          <p:cNvPr id="5" name="Group 4"/>
          <p:cNvGrpSpPr/>
          <p:nvPr/>
        </p:nvGrpSpPr>
        <p:grpSpPr>
          <a:xfrm>
            <a:off x="878306" y="2785241"/>
            <a:ext cx="7060384" cy="1388148"/>
            <a:chOff x="928048" y="2569703"/>
            <a:chExt cx="6673755" cy="1388148"/>
          </a:xfrm>
        </p:grpSpPr>
        <p:sp>
          <p:nvSpPr>
            <p:cNvPr id="6" name="Rounded Rectangle 5"/>
            <p:cNvSpPr/>
            <p:nvPr/>
          </p:nvSpPr>
          <p:spPr>
            <a:xfrm>
              <a:off x="928048" y="3029803"/>
              <a:ext cx="6673755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518977" y="2569703"/>
              <a:ext cx="508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70C0"/>
                  </a:solidFill>
                </a:rPr>
                <a:t>We will write programs for assignments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924622" y="4454840"/>
            <a:ext cx="7538442" cy="1385063"/>
            <a:chOff x="928048" y="2572788"/>
            <a:chExt cx="7125634" cy="1385063"/>
          </a:xfrm>
        </p:grpSpPr>
        <p:sp>
          <p:nvSpPr>
            <p:cNvPr id="9" name="Rounded Rectangle 8"/>
            <p:cNvSpPr/>
            <p:nvPr/>
          </p:nvSpPr>
          <p:spPr>
            <a:xfrm>
              <a:off x="928048" y="3029803"/>
              <a:ext cx="7125634" cy="928048"/>
            </a:xfrm>
            <a:prstGeom prst="roundRect">
              <a:avLst/>
            </a:prstGeom>
            <a:noFill/>
            <a:ln w="34925">
              <a:solidFill>
                <a:srgbClr val="0070C0"/>
              </a:solidFill>
            </a:ln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2722593" y="2572788"/>
              <a:ext cx="5082826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2400" dirty="0" smtClean="0">
                  <a:solidFill>
                    <a:srgbClr val="0070C0"/>
                  </a:solidFill>
                </a:rPr>
                <a:t>Use the interpreter to help you test things</a:t>
              </a:r>
              <a:endParaRPr lang="en-US" sz="2400" dirty="0"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694405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Written Programs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Create, write, and save a Python file (.</a:t>
            </a:r>
            <a:r>
              <a:rPr lang="en-US" dirty="0" err="1" smtClean="0"/>
              <a:t>py</a:t>
            </a:r>
            <a:r>
              <a:rPr lang="en-US" dirty="0" smtClean="0"/>
              <a:t>)</a:t>
            </a:r>
          </a:p>
          <a:p>
            <a:r>
              <a:rPr lang="en-US" dirty="0" smtClean="0"/>
              <a:t>File is run via the command line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 myProgram.py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lvl="3"/>
            <a:endParaRPr lang="en-US" dirty="0" smtClean="0"/>
          </a:p>
          <a:p>
            <a:r>
              <a:rPr lang="en-US" dirty="0" smtClean="0"/>
              <a:t>File must be complete to run correctly</a:t>
            </a:r>
          </a:p>
          <a:p>
            <a:r>
              <a:rPr lang="en-US" dirty="0" smtClean="0"/>
              <a:t>Program cannot be edited on the fly</a:t>
            </a:r>
          </a:p>
          <a:p>
            <a:pPr lvl="1"/>
            <a:r>
              <a:rPr lang="en-US" dirty="0" smtClean="0"/>
              <a:t>Must be exited, file re-opened, changes made, file saved and closed, and then re-run the program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0338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 Interpreter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“interactive” interpreter evaluates each individual line of code as it’s typed in</a:t>
            </a:r>
          </a:p>
          <a:p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python</a:t>
            </a:r>
            <a:r>
              <a:rPr lang="en-US" dirty="0" smtClean="0"/>
              <a:t>” to launch the interpreter</a:t>
            </a:r>
          </a:p>
          <a:p>
            <a:pPr lvl="3"/>
            <a:endParaRPr lang="en-US" dirty="0"/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Hello</a:t>
            </a:r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2743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11</a:t>
            </a:r>
          </a:p>
          <a:p>
            <a:pPr marL="2743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48</a:t>
            </a:fld>
            <a:endParaRPr lang="en-US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65100" y="4194568"/>
            <a:ext cx="2838815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 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is where the user types their code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3189638" y="4013431"/>
            <a:ext cx="798702" cy="461449"/>
          </a:xfrm>
          <a:prstGeom prst="ellipse">
            <a:avLst/>
          </a:prstGeom>
          <a:noFill/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709551" y="4577982"/>
            <a:ext cx="3023299" cy="830997"/>
          </a:xfrm>
          <a:prstGeom prst="rect">
            <a:avLst/>
          </a:prstGeom>
          <a:solidFill>
            <a:schemeClr val="bg2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lines without a “</a:t>
            </a:r>
            <a:r>
              <a:rPr lang="en-US" sz="2400" b="1" dirty="0" smtClean="0">
                <a:solidFill>
                  <a:prstClr val="black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&gt;&gt;&gt;</a:t>
            </a:r>
            <a:r>
              <a:rPr lang="en-US" sz="2400" dirty="0" smtClean="0">
                <a:solidFill>
                  <a:prstClr val="black"/>
                </a:solidFill>
                <a:latin typeface="Calibri"/>
                <a:cs typeface="Courier New" panose="02070309020205020404" pitchFamily="49" charset="0"/>
              </a:rPr>
              <a:t>” are Python’s response</a:t>
            </a:r>
            <a:endParaRPr lang="en-US" sz="2400" b="1" dirty="0">
              <a:solidFill>
                <a:prstClr val="black"/>
              </a:solidFill>
              <a:latin typeface="Calibri"/>
              <a:cs typeface="Courier New" panose="02070309020205020404" pitchFamily="49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4416357" y="4759533"/>
            <a:ext cx="1339244" cy="233948"/>
          </a:xfrm>
          <a:prstGeom prst="straightConnector1">
            <a:avLst/>
          </a:prstGeom>
          <a:ln w="57150">
            <a:solidFill>
              <a:srgbClr val="0070C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3411440" y="3988310"/>
            <a:ext cx="4361234" cy="1945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742950" indent="-28575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2pPr>
            <a:lvl3pPr marL="11430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3pPr>
            <a:lvl4pPr marL="16002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4pPr>
            <a:lvl5pPr marL="2057400" indent="-228600" algn="l" defTabSz="457200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buFont typeface="Arial" pitchFamily="34" charset="0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print("Hello")</a:t>
            </a:r>
          </a:p>
          <a:p>
            <a:pPr marL="0" lvl="1" indent="0">
              <a:buFont typeface="Arial" pitchFamily="34" charset="0"/>
              <a:buNone/>
            </a:pPr>
            <a:endParaRPr lang="en-US" b="1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lvl="1" indent="0">
              <a:buFont typeface="Arial" pitchFamily="34" charset="0"/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4 + 7</a:t>
            </a:r>
          </a:p>
        </p:txBody>
      </p:sp>
    </p:spTree>
    <p:extLst>
      <p:ext uri="{BB962C8B-B14F-4D97-AF65-F5344CB8AC3E}">
        <p14:creationId xmlns:p14="http://schemas.microsoft.com/office/powerpoint/2010/main" val="40446214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Reminder: Python 3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Don’t forget to enable Python 3 before you run any code, whether in a program, or </a:t>
            </a:r>
            <a:br>
              <a:rPr lang="en-US" dirty="0" smtClean="0"/>
            </a:br>
            <a:r>
              <a:rPr lang="en-US" dirty="0" smtClean="0"/>
              <a:t>via the Python interpreter</a:t>
            </a:r>
          </a:p>
          <a:p>
            <a:pPr lvl="3"/>
            <a:endParaRPr lang="en-US" dirty="0"/>
          </a:p>
          <a:p>
            <a:r>
              <a:rPr lang="en-US" dirty="0" smtClean="0"/>
              <a:t>Type “</a:t>
            </a: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scl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enable python33 bash</a:t>
            </a:r>
            <a:r>
              <a:rPr lang="en-US" dirty="0" smtClean="0"/>
              <a:t>” </a:t>
            </a:r>
            <a:br>
              <a:rPr lang="en-US" dirty="0" smtClean="0"/>
            </a:br>
            <a:r>
              <a:rPr lang="en-US" dirty="0" smtClean="0"/>
              <a:t>to turn on Python 3</a:t>
            </a:r>
          </a:p>
          <a:p>
            <a:pPr lvl="1"/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</a:t>
            </a:r>
            <a:r>
              <a:rPr lang="en-US" dirty="0" smtClean="0"/>
              <a:t>” to exit Python 3 (or GL entirely)</a:t>
            </a:r>
          </a:p>
          <a:p>
            <a:pPr lvl="1"/>
            <a:r>
              <a:rPr lang="en-US" dirty="0" smtClean="0"/>
              <a:t>Type “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exit()</a:t>
            </a:r>
            <a:r>
              <a:rPr lang="en-US" dirty="0" smtClean="0"/>
              <a:t>” to exit the interpreter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49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944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Variables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5598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 For…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50</a:t>
            </a:fld>
            <a:endParaRPr lang="en-US" altLang="en-US" dirty="0"/>
          </a:p>
        </p:txBody>
      </p:sp>
      <p:sp>
        <p:nvSpPr>
          <p:cNvPr id="6" name="Rectangle 5"/>
          <p:cNvSpPr/>
          <p:nvPr/>
        </p:nvSpPr>
        <p:spPr>
          <a:xfrm>
            <a:off x="521142" y="2984638"/>
            <a:ext cx="8101715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63500" dir="2700000" algn="tl" rotWithShape="0">
                    <a:srgbClr val="FFC000"/>
                  </a:outerShdw>
                </a:effectLst>
              </a:rPr>
              <a:t>LIVECODING!!!</a:t>
            </a:r>
          </a:p>
        </p:txBody>
      </p:sp>
    </p:spTree>
    <p:extLst>
      <p:ext uri="{BB962C8B-B14F-4D97-AF65-F5344CB8AC3E}">
        <p14:creationId xmlns:p14="http://schemas.microsoft.com/office/powerpoint/2010/main" val="2740050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53" presetClass="exit" presetSubtype="32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53" presetClass="entr" presetSubtype="16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000"/>
                            </p:stCondLst>
                            <p:childTnLst>
                              <p:par>
                                <p:cTn id="26" presetID="53" presetClass="exit" presetSubtype="32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53" presetClass="entr" presetSubtype="16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6" grpId="2"/>
      <p:bldP spid="6" grpId="3"/>
      <p:bldP spid="6" grpId="4"/>
      <p:bldP spid="6" grpId="5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CTRL+S</a:t>
            </a:r>
          </a:p>
          <a:p>
            <a:pPr lvl="1"/>
            <a:r>
              <a:rPr lang="en-US" dirty="0" smtClean="0"/>
              <a:t>Saves </a:t>
            </a:r>
            <a:r>
              <a:rPr lang="en-US" dirty="0"/>
              <a:t>the file and </a:t>
            </a:r>
            <a:r>
              <a:rPr lang="en-US" u="sng" dirty="0" smtClean="0"/>
              <a:t>stays</a:t>
            </a:r>
            <a:r>
              <a:rPr lang="en-US" dirty="0" smtClean="0"/>
              <a:t> </a:t>
            </a:r>
            <a:r>
              <a:rPr lang="en-US" dirty="0"/>
              <a:t>in </a:t>
            </a:r>
            <a:r>
              <a:rPr lang="en-US" dirty="0" smtClean="0"/>
              <a:t>emacs</a:t>
            </a:r>
          </a:p>
          <a:p>
            <a:pPr lvl="1"/>
            <a:r>
              <a:rPr lang="en-US" dirty="0" smtClean="0"/>
              <a:t>Allows you to keep editing the file</a:t>
            </a:r>
            <a:endParaRPr lang="en-US" dirty="0"/>
          </a:p>
          <a:p>
            <a:endParaRPr lang="en-US" dirty="0"/>
          </a:p>
          <a:p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CTRL+X,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CTRL+C</a:t>
            </a:r>
          </a:p>
          <a:p>
            <a:pPr lvl="1"/>
            <a:r>
              <a:rPr lang="en-US" u="sng" dirty="0" smtClean="0"/>
              <a:t>Closes</a:t>
            </a:r>
            <a:r>
              <a:rPr lang="en-US" dirty="0" smtClean="0"/>
              <a:t> emacs, does </a:t>
            </a:r>
            <a:r>
              <a:rPr lang="en-US" u="sng" dirty="0" smtClean="0"/>
              <a:t>not</a:t>
            </a:r>
            <a:r>
              <a:rPr lang="en-US" dirty="0"/>
              <a:t> </a:t>
            </a:r>
            <a:r>
              <a:rPr lang="en-US" dirty="0" smtClean="0"/>
              <a:t>automatically save the file</a:t>
            </a:r>
          </a:p>
          <a:p>
            <a:pPr lvl="1"/>
            <a:r>
              <a:rPr lang="en-US" dirty="0" smtClean="0"/>
              <a:t>Will prompt you to save if changes were made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51</a:t>
            </a:fld>
            <a:endParaRPr lang="en-US" altLang="en-US"/>
          </a:p>
        </p:txBody>
      </p:sp>
      <p:sp>
        <p:nvSpPr>
          <p:cNvPr id="6" name="Rectangle 5"/>
          <p:cNvSpPr/>
          <p:nvPr/>
        </p:nvSpPr>
        <p:spPr>
          <a:xfrm>
            <a:off x="1464963" y="1051856"/>
            <a:ext cx="621407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/>
                <a:pattFill prst="dkUpDiag">
                  <a:fgClr>
                    <a:schemeClr val="bg1">
                      <a:lumMod val="50000"/>
                    </a:schemeClr>
                  </a:fgClr>
                  <a:bgClr>
                    <a:schemeClr val="tx1">
                      <a:lumMod val="75000"/>
                      <a:lumOff val="25000"/>
                    </a:schemeClr>
                  </a:bgClr>
                </a:pattFill>
                <a:effectLst>
                  <a:outerShdw blurRad="38100" dist="19050" dir="2700000" algn="tl" rotWithShape="0">
                    <a:schemeClr val="dk1">
                      <a:lumMod val="50000"/>
                      <a:alpha val="40000"/>
                    </a:schemeClr>
                  </a:outerShdw>
                </a:effectLst>
              </a:rPr>
              <a:t>Daily emacs Shortcut</a:t>
            </a:r>
            <a:endParaRPr lang="en-US" sz="5400" b="1" cap="none" spc="0" dirty="0">
              <a:ln/>
              <a:pattFill prst="dkUpDiag">
                <a:fgClr>
                  <a:schemeClr val="bg1">
                    <a:lumMod val="50000"/>
                  </a:schemeClr>
                </a:fgClr>
                <a:bgClr>
                  <a:schemeClr val="tx1">
                    <a:lumMod val="75000"/>
                    <a:lumOff val="25000"/>
                  </a:schemeClr>
                </a:bgClr>
              </a:pattFill>
              <a:effectLst>
                <a:outerShdw blurRad="38100" dist="19050" dir="2700000" algn="tl" rotWithShape="0">
                  <a:schemeClr val="dk1">
                    <a:lumMod val="50000"/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8611583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 -1.85185E-6 L 0 -0.05324 " pathEditMode="relative" rAng="0" ptsTypes="AA">
                                      <p:cBhvr>
                                        <p:cTn id="6" dur="3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662"/>
                                    </p:animMotion>
                                    <p:animRot by="1500000">
                                      <p:cBhvr>
                                        <p:cTn id="7" dur="17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75" fill="hold">
                                          <p:stCondLst>
                                            <p:cond delay="1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75" fill="hold">
                                          <p:stCondLst>
                                            <p:cond delay="3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75" fill="hold">
                                          <p:stCondLst>
                                            <p:cond delay="5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Announcements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969364"/>
            <a:ext cx="8590547" cy="4156799"/>
          </a:xfrm>
        </p:spPr>
        <p:txBody>
          <a:bodyPr/>
          <a:lstStyle/>
          <a:p>
            <a:r>
              <a:rPr lang="en-US" dirty="0" smtClean="0"/>
              <a:t>Your discussions (Labs) start next week!</a:t>
            </a:r>
          </a:p>
          <a:p>
            <a:pPr lvl="1"/>
            <a:r>
              <a:rPr lang="en-US" dirty="0" smtClean="0"/>
              <a:t>Go to your scheduled location and time</a:t>
            </a:r>
          </a:p>
          <a:p>
            <a:pPr lvl="1"/>
            <a:r>
              <a:rPr lang="en-US" dirty="0" smtClean="0"/>
              <a:t>Pre Lab quiz will be posted and announced on BB</a:t>
            </a:r>
          </a:p>
          <a:p>
            <a:pPr lvl="3"/>
            <a:endParaRPr lang="en-US" dirty="0" smtClean="0"/>
          </a:p>
          <a:p>
            <a:r>
              <a:rPr lang="en-US" dirty="0" smtClean="0"/>
              <a:t>HW 0 and Lab 1 are </a:t>
            </a:r>
            <a:r>
              <a:rPr lang="en-US" dirty="0"/>
              <a:t>due Friday at 8:59:59 PM</a:t>
            </a:r>
            <a:endParaRPr lang="en-US" dirty="0" smtClean="0"/>
          </a:p>
          <a:p>
            <a:pPr lvl="3"/>
            <a:endParaRPr lang="en-US" dirty="0" smtClean="0"/>
          </a:p>
          <a:p>
            <a:r>
              <a:rPr lang="en-US" dirty="0" smtClean="0"/>
              <a:t>HW 1 will be out (on Blackboard) Saturday</a:t>
            </a:r>
          </a:p>
          <a:p>
            <a:pPr lvl="1"/>
            <a:r>
              <a:rPr lang="en-US" dirty="0" smtClean="0"/>
              <a:t>You must first complete the Syllabus/Course </a:t>
            </a:r>
            <a:br>
              <a:rPr lang="en-US" dirty="0" smtClean="0"/>
            </a:br>
            <a:r>
              <a:rPr lang="en-US" dirty="0" smtClean="0"/>
              <a:t>Website Quiz to see it (also released by Saturday)</a:t>
            </a:r>
          </a:p>
          <a:p>
            <a:pPr lvl="1"/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285637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Image 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dirty="0"/>
              <a:t>Cardboard box:</a:t>
            </a:r>
          </a:p>
          <a:p>
            <a:pPr lvl="1"/>
            <a:r>
              <a:rPr lang="en-US" sz="1800" dirty="0" smtClean="0"/>
              <a:t>https://pixabay.com/p-220256/</a:t>
            </a:r>
          </a:p>
          <a:p>
            <a:r>
              <a:rPr lang="en-US" sz="2000" dirty="0" smtClean="0"/>
              <a:t>No cursing sign (adapted from):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://www.flickr.com/photos/rtgregory/1332596877</a:t>
            </a:r>
          </a:p>
          <a:p>
            <a:r>
              <a:rPr lang="en-US" sz="2000" dirty="0"/>
              <a:t>Rock candy: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://commons.wikimedia.org/wiki/File:Rock-Candy-Sticks.jpg</a:t>
            </a:r>
          </a:p>
          <a:p>
            <a:r>
              <a:rPr lang="en-US" sz="2000" dirty="0"/>
              <a:t>Broken chain:</a:t>
            </a:r>
          </a:p>
          <a:p>
            <a:pPr lvl="1"/>
            <a:r>
              <a:rPr lang="en-US" sz="1800" dirty="0" smtClean="0"/>
              <a:t>https</a:t>
            </a:r>
            <a:r>
              <a:rPr lang="en-US" sz="1800" dirty="0"/>
              <a:t>://</a:t>
            </a:r>
            <a:r>
              <a:rPr lang="en-US" sz="1800" dirty="0" smtClean="0"/>
              <a:t>pixabay.com/p-297842</a:t>
            </a:r>
            <a:r>
              <a:rPr lang="en-US" sz="1800" dirty="0"/>
              <a:t>/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53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0094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Python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Python is a widely used language</a:t>
            </a:r>
          </a:p>
          <a:p>
            <a:pPr lvl="1"/>
            <a:r>
              <a:rPr lang="en-US" dirty="0" smtClean="0"/>
              <a:t>General purpose</a:t>
            </a:r>
          </a:p>
          <a:p>
            <a:pPr lvl="1"/>
            <a:r>
              <a:rPr lang="en-US" dirty="0" smtClean="0"/>
              <a:t>High-level  language</a:t>
            </a:r>
          </a:p>
          <a:p>
            <a:pPr lvl="4"/>
            <a:endParaRPr lang="en-US" dirty="0"/>
          </a:p>
          <a:p>
            <a:r>
              <a:rPr lang="en-US" dirty="0" smtClean="0"/>
              <a:t>Emphasizes code readability</a:t>
            </a:r>
          </a:p>
          <a:p>
            <a:pPr lvl="1"/>
            <a:r>
              <a:rPr lang="en-US" dirty="0" smtClean="0"/>
              <a:t>More streamlined than some other languages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12702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“Hello World!”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Python:</a:t>
            </a:r>
          </a:p>
          <a:p>
            <a:pPr marL="457200" lvl="1" indent="0">
              <a:buNone/>
            </a:pPr>
            <a:r>
              <a:rPr lang="en-US" b="1" dirty="0" smtClean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print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"Hello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World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</a:t>
            </a:r>
            <a:endParaRPr lang="en-US" dirty="0"/>
          </a:p>
          <a:p>
            <a:pPr lvl="3"/>
            <a:endParaRPr lang="en-US" dirty="0" smtClean="0"/>
          </a:p>
          <a:p>
            <a:r>
              <a:rPr lang="en-US" dirty="0" smtClean="0"/>
              <a:t>In </a:t>
            </a:r>
            <a:r>
              <a:rPr lang="en-US" dirty="0"/>
              <a:t>the C++ programming language</a:t>
            </a:r>
            <a:r>
              <a:rPr lang="en-US" dirty="0" smtClean="0"/>
              <a:t>:</a:t>
            </a:r>
            <a:endParaRPr lang="en-US" sz="900" dirty="0"/>
          </a:p>
          <a:p>
            <a:pPr marL="457200" lvl="1" indent="0">
              <a:buNone/>
            </a:pP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#include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iostream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pPr marL="457200" lvl="1" indent="0">
              <a:buNone/>
            </a:pPr>
            <a:r>
              <a:rPr lang="en-US" b="1" dirty="0" err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b="1" dirty="0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>
                <a:solidFill>
                  <a:srgbClr val="C000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main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() {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lvl="1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err="1" smtClean="0">
                <a:solidFill>
                  <a:schemeClr val="accent6">
                    <a:lumMod val="75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std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::</a:t>
            </a:r>
            <a:r>
              <a:rPr lang="en-US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cout</a:t>
            </a: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 &lt;&lt; 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Hello World</a:t>
            </a:r>
            <a:r>
              <a:rPr lang="en-US" b="1" dirty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!\n</a:t>
            </a:r>
            <a:r>
              <a:rPr lang="en-US" b="1" dirty="0" smtClean="0">
                <a:solidFill>
                  <a:srgbClr val="00660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;</a:t>
            </a:r>
          </a:p>
          <a:p>
            <a:pPr marL="457200" lvl="1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20099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Elements of a Program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Identifiers</a:t>
            </a:r>
          </a:p>
          <a:p>
            <a:pPr lvl="1"/>
            <a:r>
              <a:rPr lang="en-US" dirty="0"/>
              <a:t>Variables</a:t>
            </a:r>
          </a:p>
          <a:p>
            <a:pPr lvl="1"/>
            <a:r>
              <a:rPr lang="en-US" dirty="0" smtClean="0"/>
              <a:t>Functions </a:t>
            </a:r>
            <a:r>
              <a:rPr lang="en-US" dirty="0"/>
              <a:t>(later in the semester</a:t>
            </a:r>
            <a:r>
              <a:rPr lang="en-US" dirty="0" smtClean="0"/>
              <a:t>)</a:t>
            </a:r>
          </a:p>
          <a:p>
            <a:pPr lvl="3"/>
            <a:endParaRPr lang="en-US" dirty="0"/>
          </a:p>
          <a:p>
            <a:r>
              <a:rPr lang="en-US" dirty="0"/>
              <a:t>Expressions</a:t>
            </a:r>
          </a:p>
          <a:p>
            <a:pPr lvl="1"/>
            <a:r>
              <a:rPr lang="en-US" dirty="0"/>
              <a:t>Code that manipulates or evaluates </a:t>
            </a:r>
            <a:r>
              <a:rPr lang="en-US" dirty="0" smtClean="0"/>
              <a:t>identifiers</a:t>
            </a:r>
          </a:p>
          <a:p>
            <a:pPr lvl="3"/>
            <a:endParaRPr lang="en-US" dirty="0"/>
          </a:p>
          <a:p>
            <a:r>
              <a:rPr lang="en-US" dirty="0" smtClean="0"/>
              <a:t>Literals</a:t>
            </a:r>
          </a:p>
          <a:p>
            <a:r>
              <a:rPr lang="en-US" dirty="0" smtClean="0"/>
              <a:t>Operators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54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 Variable?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Something that holds a value</a:t>
            </a:r>
          </a:p>
          <a:p>
            <a:pPr lvl="1"/>
            <a:r>
              <a:rPr lang="en-US" dirty="0"/>
              <a:t>Can change </a:t>
            </a:r>
            <a:r>
              <a:rPr lang="en-US" dirty="0" smtClean="0"/>
              <a:t>(unlimited number of times)</a:t>
            </a:r>
          </a:p>
          <a:p>
            <a:pPr lvl="3"/>
            <a:endParaRPr lang="en-US" dirty="0"/>
          </a:p>
          <a:p>
            <a:r>
              <a:rPr lang="en-US" dirty="0" smtClean="0"/>
              <a:t>Similar to variables in math</a:t>
            </a:r>
          </a:p>
          <a:p>
            <a:pPr lvl="3"/>
            <a:endParaRPr lang="en-US" dirty="0"/>
          </a:p>
          <a:p>
            <a:r>
              <a:rPr lang="en-US" dirty="0" smtClean="0"/>
              <a:t>In simple terms, a variable is a </a:t>
            </a:r>
            <a:br>
              <a:rPr lang="en-US" dirty="0" smtClean="0"/>
            </a:br>
            <a:r>
              <a:rPr lang="en-US" dirty="0" smtClean="0"/>
              <a:t>“box” that you can put stuff in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BA9C6D-FA02-438E-B37E-110BEE5292AE}" type="slidenum">
              <a:rPr lang="en-US" altLang="en-US" smtClean="0"/>
              <a:pPr/>
              <a:t>9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6646" y="3903663"/>
            <a:ext cx="2390154" cy="1847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89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6611</TotalTime>
  <Words>1558</Words>
  <Application>Microsoft Office PowerPoint</Application>
  <PresentationFormat>On-screen Show (4:3)</PresentationFormat>
  <Paragraphs>492</Paragraphs>
  <Slides>53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60" baseType="lpstr">
      <vt:lpstr>ＭＳ Ｐゴシック</vt:lpstr>
      <vt:lpstr>Arial</vt:lpstr>
      <vt:lpstr>Calibri</vt:lpstr>
      <vt:lpstr>Courier New</vt:lpstr>
      <vt:lpstr>Wingdings</vt:lpstr>
      <vt:lpstr>Office Theme</vt:lpstr>
      <vt:lpstr>Image</vt:lpstr>
      <vt:lpstr>CMSC 201  Computer Science I for Majors  Lecture 02 – Intro to Python</vt:lpstr>
      <vt:lpstr>Last Class We Covered</vt:lpstr>
      <vt:lpstr>Any Questions from Last Time?</vt:lpstr>
      <vt:lpstr>Today’s Objectives</vt:lpstr>
      <vt:lpstr>Variables</vt:lpstr>
      <vt:lpstr>Python</vt:lpstr>
      <vt:lpstr>“Hello World!”</vt:lpstr>
      <vt:lpstr>Elements of a Program</vt:lpstr>
      <vt:lpstr>What Is a Variable?</vt:lpstr>
      <vt:lpstr>Rules for Naming Variables</vt:lpstr>
      <vt:lpstr>More Rules for Naming Variables</vt:lpstr>
      <vt:lpstr>Variables and Keywords</vt:lpstr>
      <vt:lpstr>Exercise: Variables</vt:lpstr>
      <vt:lpstr>Exercise: Variables</vt:lpstr>
      <vt:lpstr>Exercise: Variables</vt:lpstr>
      <vt:lpstr>Using Variables in Python</vt:lpstr>
      <vt:lpstr>Expressions</vt:lpstr>
      <vt:lpstr>Expressions</vt:lpstr>
      <vt:lpstr>Expressions Example</vt:lpstr>
      <vt:lpstr>Common Mistake</vt:lpstr>
      <vt:lpstr>Variable Types</vt:lpstr>
      <vt:lpstr>Variables Types: Examples</vt:lpstr>
      <vt:lpstr>Variable Usage</vt:lpstr>
      <vt:lpstr>Literals and Operators</vt:lpstr>
      <vt:lpstr>Literals</vt:lpstr>
      <vt:lpstr>Using Literals</vt:lpstr>
      <vt:lpstr>Operators</vt:lpstr>
      <vt:lpstr>Operator Types</vt:lpstr>
      <vt:lpstr>Practice Exercises</vt:lpstr>
      <vt:lpstr>Input and Output</vt:lpstr>
      <vt:lpstr>Output</vt:lpstr>
      <vt:lpstr>Output Example</vt:lpstr>
      <vt:lpstr>Output Exercise 1</vt:lpstr>
      <vt:lpstr>Output Exercise 2</vt:lpstr>
      <vt:lpstr>Output Exercise 2 Explanation</vt:lpstr>
      <vt:lpstr>Output Exercise 2 Explanation</vt:lpstr>
      <vt:lpstr>Output Exercise 2 Explanation</vt:lpstr>
      <vt:lpstr>Output Exercise 2 Explanation</vt:lpstr>
      <vt:lpstr>Output Exercise 2 Explanation</vt:lpstr>
      <vt:lpstr>Input</vt:lpstr>
      <vt:lpstr>How Input Works</vt:lpstr>
      <vt:lpstr>Input as a String</vt:lpstr>
      <vt:lpstr>Converting from String</vt:lpstr>
      <vt:lpstr>Converting from String</vt:lpstr>
      <vt:lpstr>Written Programs vs  Python Interpreter</vt:lpstr>
      <vt:lpstr>We Started Python Today!</vt:lpstr>
      <vt:lpstr>Written Programs</vt:lpstr>
      <vt:lpstr>Python Interpreter</vt:lpstr>
      <vt:lpstr>Reminder: Python 3</vt:lpstr>
      <vt:lpstr>Time For…</vt:lpstr>
      <vt:lpstr>PowerPoint Presentation</vt:lpstr>
      <vt:lpstr>Announcements</vt:lpstr>
      <vt:lpstr>Image Sources</vt:lpstr>
    </vt:vector>
  </TitlesOfParts>
  <Company>UMBC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Gibson</dc:creator>
  <cp:lastModifiedBy>User</cp:lastModifiedBy>
  <cp:revision>132</cp:revision>
  <dcterms:created xsi:type="dcterms:W3CDTF">2014-05-05T14:25:42Z</dcterms:created>
  <dcterms:modified xsi:type="dcterms:W3CDTF">2017-09-18T13:14:26Z</dcterms:modified>
</cp:coreProperties>
</file>